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7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030688"/>
            <a:ext cx="8229600" cy="990600"/>
          </a:xfrm>
        </p:spPr>
        <p:txBody>
          <a:bodyPr>
            <a:normAutofit/>
          </a:bodyPr>
          <a:lstStyle>
            <a:lvl1pPr algn="ctr"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174704"/>
            <a:ext cx="9144000" cy="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26B054-66A3-4DA5-9C36-FF73FA53707F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CF6B26-9E74-4ADC-BEFF-E802921F40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47667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6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Friends of Saintbridge Pond</a:t>
            </a:r>
            <a:br>
              <a:rPr lang="en-GB" dirty="0" smtClean="0"/>
            </a:br>
            <a:r>
              <a:rPr lang="en-GB" sz="2700" dirty="0" smtClean="0"/>
              <a:t>Annual General Meeting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2015: A Year In Review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SBP Cover Photo.jpg"/>
          <p:cNvPicPr>
            <a:picLocks noChangeAspect="1"/>
          </p:cNvPicPr>
          <p:nvPr/>
        </p:nvPicPr>
        <p:blipFill>
          <a:blip r:embed="rId2" cstate="print"/>
          <a:srcRect t="23750" b="44750"/>
          <a:stretch>
            <a:fillRect/>
          </a:stretch>
        </p:blipFill>
        <p:spPr>
          <a:xfrm>
            <a:off x="899592" y="404664"/>
            <a:ext cx="7307411" cy="3024336"/>
          </a:xfrm>
          <a:prstGeom prst="rect">
            <a:avLst/>
          </a:prstGeom>
        </p:spPr>
      </p:pic>
      <p:pic>
        <p:nvPicPr>
          <p:cNvPr id="6" name="Picture 5" descr="final friends of Saintbridge Pond logo version 2.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193" y="1484784"/>
            <a:ext cx="1804615" cy="180461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st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4152" y="1052736"/>
            <a:ext cx="2286000" cy="3048000"/>
          </a:xfrm>
          <a:prstGeom prst="rect">
            <a:avLst/>
          </a:prstGeom>
        </p:spPr>
      </p:pic>
      <p:pic>
        <p:nvPicPr>
          <p:cNvPr id="15" name="Picture 14" descr="twitter bench.jpg-large"/>
          <p:cNvPicPr>
            <a:picLocks noChangeAspect="1"/>
          </p:cNvPicPr>
          <p:nvPr/>
        </p:nvPicPr>
        <p:blipFill>
          <a:blip r:embed="rId3" cstate="print"/>
          <a:srcRect l="12201" t="24800" r="17713" b="11151"/>
          <a:stretch>
            <a:fillRect/>
          </a:stretch>
        </p:blipFill>
        <p:spPr>
          <a:xfrm>
            <a:off x="6119664" y="1268760"/>
            <a:ext cx="3024336" cy="2072859"/>
          </a:xfrm>
          <a:prstGeom prst="rect">
            <a:avLst/>
          </a:prstGeom>
        </p:spPr>
      </p:pic>
      <p:pic>
        <p:nvPicPr>
          <p:cNvPr id="11" name="Picture 10" descr="TOMBOLA FOSO AT GL4.jpg"/>
          <p:cNvPicPr>
            <a:picLocks noChangeAspect="1"/>
          </p:cNvPicPr>
          <p:nvPr/>
        </p:nvPicPr>
        <p:blipFill>
          <a:blip r:embed="rId4" cstate="print"/>
          <a:srcRect l="11413" t="14300" r="24497" b="11151"/>
          <a:stretch>
            <a:fillRect/>
          </a:stretch>
        </p:blipFill>
        <p:spPr>
          <a:xfrm>
            <a:off x="35496" y="836712"/>
            <a:ext cx="2940075" cy="2564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September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1403648" y="4653136"/>
            <a:ext cx="0" cy="50405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51520" y="314096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GL4 Together Show Day</a:t>
            </a:r>
            <a:endParaRPr lang="en-GB" dirty="0"/>
          </a:p>
        </p:txBody>
      </p: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3491880" y="2060848"/>
            <a:ext cx="0" cy="309634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339752" y="548680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Aston Project and Fire &amp; Rescue continue work on Large Island</a:t>
            </a:r>
            <a:endParaRPr lang="en-GB" dirty="0"/>
          </a:p>
        </p:txBody>
      </p:sp>
      <p:cxnSp>
        <p:nvCxnSpPr>
          <p:cNvPr id="9" name="Straight Connector 8"/>
          <p:cNvCxnSpPr>
            <a:stCxn id="10" idx="2"/>
          </p:cNvCxnSpPr>
          <p:nvPr/>
        </p:nvCxnSpPr>
        <p:spPr>
          <a:xfrm>
            <a:off x="7668344" y="4653136"/>
            <a:ext cx="0" cy="57606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516216" y="314096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Bench at Feeding Area, with Social Media coverage.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ythe.jpg"/>
          <p:cNvPicPr>
            <a:picLocks noChangeAspect="1"/>
          </p:cNvPicPr>
          <p:nvPr/>
        </p:nvPicPr>
        <p:blipFill>
          <a:blip r:embed="rId2" cstate="print"/>
          <a:srcRect t="28350" b="36213"/>
          <a:stretch>
            <a:fillRect/>
          </a:stretch>
        </p:blipFill>
        <p:spPr>
          <a:xfrm>
            <a:off x="2123728" y="116632"/>
            <a:ext cx="2990044" cy="1412776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7937738" y="1708081"/>
            <a:ext cx="19083" cy="337710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0" idx="2"/>
          </p:cNvCxnSpPr>
          <p:nvPr/>
        </p:nvCxnSpPr>
        <p:spPr>
          <a:xfrm>
            <a:off x="1187624" y="1556792"/>
            <a:ext cx="0" cy="367240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G_1308.JPG"/>
          <p:cNvPicPr>
            <a:picLocks noChangeAspect="1"/>
          </p:cNvPicPr>
          <p:nvPr/>
        </p:nvPicPr>
        <p:blipFill>
          <a:blip r:embed="rId3" cstate="print"/>
          <a:srcRect l="13793" b="19231"/>
          <a:stretch>
            <a:fillRect/>
          </a:stretch>
        </p:blipFill>
        <p:spPr>
          <a:xfrm>
            <a:off x="107504" y="2780928"/>
            <a:ext cx="1800200" cy="224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October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7704348" y="2968284"/>
            <a:ext cx="0" cy="226091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2"/>
          </p:cNvCxnSpPr>
          <p:nvPr/>
        </p:nvCxnSpPr>
        <p:spPr>
          <a:xfrm>
            <a:off x="2843808" y="4725144"/>
            <a:ext cx="0" cy="36004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</p:cNvCxnSpPr>
          <p:nvPr/>
        </p:nvCxnSpPr>
        <p:spPr>
          <a:xfrm>
            <a:off x="4932040" y="3212976"/>
            <a:ext cx="0" cy="201622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7" idx="2"/>
          </p:cNvCxnSpPr>
          <p:nvPr/>
        </p:nvCxnSpPr>
        <p:spPr>
          <a:xfrm flipH="1">
            <a:off x="7059192" y="908720"/>
            <a:ext cx="87348" cy="417646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472608" y="105687"/>
            <a:ext cx="3347864" cy="8030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Three new volunteers under 16 which prompted research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785610" y="1204025"/>
            <a:ext cx="2304256" cy="504056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Duck Ramp</a:t>
            </a:r>
            <a:endParaRPr lang="en-GB" dirty="0"/>
          </a:p>
        </p:txBody>
      </p:sp>
      <p:pic>
        <p:nvPicPr>
          <p:cNvPr id="33" name="Picture 32" descr="FullSizeRender (2).jpg"/>
          <p:cNvPicPr>
            <a:picLocks noChangeAspect="1"/>
          </p:cNvPicPr>
          <p:nvPr/>
        </p:nvPicPr>
        <p:blipFill>
          <a:blip r:embed="rId4" cstate="print"/>
          <a:srcRect l="4839" r="20161" b="6452"/>
          <a:stretch>
            <a:fillRect/>
          </a:stretch>
        </p:blipFill>
        <p:spPr>
          <a:xfrm>
            <a:off x="1259632" y="1340768"/>
            <a:ext cx="2232248" cy="20882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91680" y="3212976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Community Gardens work and plans drafted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5496" y="44624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Vegetation Scything on Perimeter Banks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7" b="6721"/>
          <a:stretch/>
        </p:blipFill>
        <p:spPr>
          <a:xfrm>
            <a:off x="5620284" y="2948697"/>
            <a:ext cx="3397574" cy="17281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72200" y="2267311"/>
            <a:ext cx="2664296" cy="700973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Painted four wooden posts around the pond</a:t>
            </a:r>
            <a:endParaRPr lang="en-GB" dirty="0"/>
          </a:p>
        </p:txBody>
      </p:sp>
      <p:sp>
        <p:nvSpPr>
          <p:cNvPr id="23" name="Rounded Rectangle 22">
            <a:hlinkClick r:id="" action="ppaction://hlinkshowjump?jump=nextslide"/>
          </p:cNvPr>
          <p:cNvSpPr/>
          <p:nvPr/>
        </p:nvSpPr>
        <p:spPr>
          <a:xfrm>
            <a:off x="3779912" y="170080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Draft Map of Bulb Planting Created</a:t>
            </a:r>
            <a:endParaRPr lang="en-GB" sz="20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2448" r="12838"/>
          <a:stretch>
            <a:fillRect/>
          </a:stretch>
        </p:blipFill>
        <p:spPr bwMode="auto">
          <a:xfrm>
            <a:off x="107504" y="72008"/>
            <a:ext cx="886283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flipH="1">
            <a:off x="0" y="-27384"/>
            <a:ext cx="107504" cy="6813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witter competition.jpg-large"/>
          <p:cNvPicPr>
            <a:picLocks noChangeAspect="1"/>
          </p:cNvPicPr>
          <p:nvPr/>
        </p:nvPicPr>
        <p:blipFill>
          <a:blip r:embed="rId2" cstate="print"/>
          <a:srcRect t="7295" b="2015"/>
          <a:stretch>
            <a:fillRect/>
          </a:stretch>
        </p:blipFill>
        <p:spPr>
          <a:xfrm>
            <a:off x="4139952" y="188640"/>
            <a:ext cx="2009822" cy="3240360"/>
          </a:xfrm>
          <a:prstGeom prst="rect">
            <a:avLst/>
          </a:prstGeom>
        </p:spPr>
      </p:pic>
      <p:pic>
        <p:nvPicPr>
          <p:cNvPr id="12" name="Picture 11" descr="IMG_1451.JPG"/>
          <p:cNvPicPr>
            <a:picLocks noChangeAspect="1"/>
          </p:cNvPicPr>
          <p:nvPr/>
        </p:nvPicPr>
        <p:blipFill>
          <a:blip r:embed="rId3" cstate="print"/>
          <a:srcRect l="8859" b="7864"/>
          <a:stretch>
            <a:fillRect/>
          </a:stretch>
        </p:blipFill>
        <p:spPr>
          <a:xfrm>
            <a:off x="1403648" y="383429"/>
            <a:ext cx="2592288" cy="1965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November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1187624" y="3212976"/>
            <a:ext cx="0" cy="194421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5496" y="170080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Community Bulb Planting Day; </a:t>
            </a:r>
            <a:br>
              <a:rPr lang="en-GB" dirty="0" smtClean="0"/>
            </a:br>
            <a:r>
              <a:rPr lang="en-GB" dirty="0" smtClean="0"/>
              <a:t>2000 bulbs planted</a:t>
            </a:r>
            <a:endParaRPr lang="en-GB" dirty="0"/>
          </a:p>
        </p:txBody>
      </p: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3563888" y="4437112"/>
            <a:ext cx="0" cy="72008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411760" y="2924944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Competitions Launched, Social Media promoting</a:t>
            </a:r>
            <a:endParaRPr lang="en-GB" dirty="0"/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>
            <a:off x="7956376" y="2132856"/>
            <a:ext cx="0" cy="302433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04248" y="62068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FOSP Environment Agency work along the Silt Trap</a:t>
            </a:r>
            <a:endParaRPr lang="en-GB" dirty="0"/>
          </a:p>
        </p:txBody>
      </p:sp>
      <p:cxnSp>
        <p:nvCxnSpPr>
          <p:cNvPr id="10" name="Straight Connector 9"/>
          <p:cNvCxnSpPr>
            <a:stCxn id="11" idx="2"/>
          </p:cNvCxnSpPr>
          <p:nvPr/>
        </p:nvCxnSpPr>
        <p:spPr>
          <a:xfrm>
            <a:off x="6948264" y="4434571"/>
            <a:ext cx="0" cy="81947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580112" y="2706379"/>
            <a:ext cx="2736304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Volunteer:</a:t>
            </a:r>
          </a:p>
          <a:p>
            <a:pPr algn="ctr"/>
            <a:r>
              <a:rPr lang="en-GB" b="1" dirty="0" smtClean="0"/>
              <a:t>Gabriel </a:t>
            </a:r>
          </a:p>
          <a:p>
            <a:pPr algn="ctr"/>
            <a:endParaRPr lang="en-GB" b="1" dirty="0" smtClean="0"/>
          </a:p>
          <a:p>
            <a:pPr algn="ctr"/>
            <a:r>
              <a:rPr lang="en-GB" dirty="0" smtClean="0"/>
              <a:t>John Clarke researched insurance cover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92888" y="4653136"/>
            <a:ext cx="115111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December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956376" y="4941168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1152128" y="1710680"/>
            <a:ext cx="0" cy="339965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2"/>
          </p:cNvCxnSpPr>
          <p:nvPr/>
        </p:nvCxnSpPr>
        <p:spPr>
          <a:xfrm>
            <a:off x="7308304" y="2852936"/>
            <a:ext cx="0" cy="237626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MG_1471.JPG"/>
          <p:cNvPicPr>
            <a:picLocks noChangeAspect="1"/>
          </p:cNvPicPr>
          <p:nvPr/>
        </p:nvPicPr>
        <p:blipFill>
          <a:blip r:embed="rId2" cstate="print"/>
          <a:srcRect b="18212"/>
          <a:stretch>
            <a:fillRect/>
          </a:stretch>
        </p:blipFill>
        <p:spPr>
          <a:xfrm>
            <a:off x="1356321" y="2537792"/>
            <a:ext cx="4064000" cy="2492896"/>
          </a:xfrm>
          <a:prstGeom prst="rect">
            <a:avLst/>
          </a:prstGeom>
        </p:spPr>
      </p:pic>
      <p:pic>
        <p:nvPicPr>
          <p:cNvPr id="14" name="Picture 13" descr="FullSizeRender (1).jpg"/>
          <p:cNvPicPr>
            <a:picLocks noChangeAspect="1"/>
          </p:cNvPicPr>
          <p:nvPr/>
        </p:nvPicPr>
        <p:blipFill>
          <a:blip r:embed="rId3" cstate="print"/>
          <a:srcRect l="12791" t="14563" r="7476" b="9838"/>
          <a:stretch>
            <a:fillRect/>
          </a:stretch>
        </p:blipFill>
        <p:spPr>
          <a:xfrm>
            <a:off x="6372200" y="2708920"/>
            <a:ext cx="2376264" cy="16897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56176" y="134076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Erection of new signs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98512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Thinning of Saplings in the Woodland Area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4811"/>
            <a:ext cx="3116065" cy="232607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692696"/>
            <a:ext cx="8229600" cy="990600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Highlights 2015</a:t>
            </a:r>
            <a:endParaRPr lang="en-GB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0" y="5085184"/>
            <a:ext cx="914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021636" y="3916439"/>
            <a:ext cx="3014860" cy="2320873"/>
            <a:chOff x="4265966" y="2996952"/>
            <a:chExt cx="4770531" cy="3672408"/>
          </a:xfrm>
        </p:grpSpPr>
        <p:pic>
          <p:nvPicPr>
            <p:cNvPr id="6" name="Picture 5" descr="IMG_2840.JPG"/>
            <p:cNvPicPr>
              <a:picLocks noChangeAspect="1"/>
            </p:cNvPicPr>
            <p:nvPr/>
          </p:nvPicPr>
          <p:blipFill>
            <a:blip r:embed="rId2" cstate="print"/>
            <a:srcRect l="23034" r="38516" b="37800"/>
            <a:stretch>
              <a:fillRect/>
            </a:stretch>
          </p:blipFill>
          <p:spPr>
            <a:xfrm rot="5400000">
              <a:off x="7283101" y="4894363"/>
              <a:ext cx="1562575" cy="1944217"/>
            </a:xfrm>
            <a:prstGeom prst="rect">
              <a:avLst/>
            </a:prstGeom>
          </p:spPr>
        </p:pic>
        <p:pic>
          <p:nvPicPr>
            <p:cNvPr id="8" name="Picture 7" descr="IMG_2867.JPG"/>
            <p:cNvPicPr>
              <a:picLocks noChangeAspect="1"/>
            </p:cNvPicPr>
            <p:nvPr/>
          </p:nvPicPr>
          <p:blipFill>
            <a:blip r:embed="rId3" cstate="print"/>
            <a:srcRect r="23422"/>
            <a:stretch>
              <a:fillRect/>
            </a:stretch>
          </p:blipFill>
          <p:spPr>
            <a:xfrm rot="5400000">
              <a:off x="7071830" y="3044787"/>
              <a:ext cx="1985115" cy="1944216"/>
            </a:xfrm>
            <a:prstGeom prst="rect">
              <a:avLst/>
            </a:prstGeom>
          </p:spPr>
        </p:pic>
        <p:pic>
          <p:nvPicPr>
            <p:cNvPr id="10" name="Picture 9" descr="trash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5966" y="2996952"/>
              <a:ext cx="2754306" cy="367240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23528" y="1772816"/>
            <a:ext cx="856895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Continuously cleared silt traps and collected litter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Partnerships formed between Aston Project and Gloucester Academy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The woodland path has made great progress, with a wood chipped path and reduced Willows.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 Social media going well, with recent posts from a great social media team and currently at </a:t>
            </a:r>
            <a:r>
              <a:rPr lang="en-GB" sz="1600" b="1" dirty="0" smtClean="0"/>
              <a:t>66 followers </a:t>
            </a:r>
            <a:r>
              <a:rPr lang="en-GB" sz="1600" dirty="0" smtClean="0"/>
              <a:t>on Twitter and </a:t>
            </a:r>
            <a:r>
              <a:rPr lang="en-GB" sz="1600" b="1" dirty="0" smtClean="0"/>
              <a:t>30 likes </a:t>
            </a:r>
            <a:r>
              <a:rPr lang="en-GB" sz="1600" dirty="0" smtClean="0"/>
              <a:t>on Facebook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Mapping for green flag undertaken, including bulb planning, some of which has already been carried out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Information boards and signs have been put up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Community gardens completed, looking beautiful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 Swans successfully reared 1 cygnet in 2015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/>
              <a:t>Complete rebranding, including working poster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b="1" dirty="0" smtClean="0"/>
              <a:t>7 new volunteers, 4 of which have stayed.</a:t>
            </a:r>
            <a:br>
              <a:rPr lang="en-GB" sz="1600" b="1" dirty="0" smtClean="0"/>
            </a:br>
            <a:r>
              <a:rPr lang="en-GB" sz="1600" b="1" dirty="0" smtClean="0"/>
              <a:t> A substantial growth.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</p:txBody>
      </p:sp>
      <p:pic>
        <p:nvPicPr>
          <p:cNvPr id="13" name="Picture 12" descr="FullSizeRender (2).jpg"/>
          <p:cNvPicPr>
            <a:picLocks noChangeAspect="1"/>
          </p:cNvPicPr>
          <p:nvPr/>
        </p:nvPicPr>
        <p:blipFill rotWithShape="1">
          <a:blip r:embed="rId5" cstate="print"/>
          <a:srcRect r="16335" b="9522"/>
          <a:stretch/>
        </p:blipFill>
        <p:spPr>
          <a:xfrm>
            <a:off x="7135813" y="0"/>
            <a:ext cx="2008187" cy="16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b="9562"/>
          <a:stretch/>
        </p:blipFill>
        <p:spPr>
          <a:xfrm>
            <a:off x="-38122" y="5568"/>
            <a:ext cx="2124098" cy="167772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/>
          <a:lstStyle/>
          <a:p>
            <a:r>
              <a:rPr lang="en-GB" dirty="0" smtClean="0"/>
              <a:t>So far in 2016...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5085184"/>
            <a:ext cx="914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1772816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January 2016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Overview of the work to be done at the pond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Clearance of Bramble at </a:t>
            </a:r>
            <a:r>
              <a:rPr lang="en-GB" dirty="0" err="1" smtClean="0"/>
              <a:t>Cheyney</a:t>
            </a:r>
            <a:r>
              <a:rPr lang="en-GB" dirty="0" smtClean="0"/>
              <a:t> Close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Keeping the Silt Traps clear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Bees </a:t>
            </a:r>
            <a:r>
              <a:rPr lang="en-GB" dirty="0"/>
              <a:t>N</a:t>
            </a:r>
            <a:r>
              <a:rPr lang="en-GB" dirty="0" smtClean="0"/>
              <a:t>eeds Award Presentation for providing    pollinator resources for bees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Several Walkabouts and Meetings with </a:t>
            </a:r>
            <a:r>
              <a:rPr lang="en-GB" dirty="0" err="1" smtClean="0"/>
              <a:t>Amey</a:t>
            </a:r>
            <a:r>
              <a:rPr lang="en-GB" dirty="0" smtClean="0"/>
              <a:t> and Gloucester City Council</a:t>
            </a:r>
          </a:p>
          <a:p>
            <a:endParaRPr lang="en-GB" dirty="0" smtClean="0"/>
          </a:p>
        </p:txBody>
      </p:sp>
      <p:pic>
        <p:nvPicPr>
          <p:cNvPr id="16" name="Picture 15" descr="IMG_1316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18961" t="3549" r="19669" b="8781"/>
          <a:stretch>
            <a:fillRect/>
          </a:stretch>
        </p:blipFill>
        <p:spPr>
          <a:xfrm rot="5400000">
            <a:off x="6948255" y="204347"/>
            <a:ext cx="2016001" cy="216000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/>
          <a:stretch/>
        </p:blipFill>
        <p:spPr>
          <a:xfrm>
            <a:off x="6700736" y="1939534"/>
            <a:ext cx="2326597" cy="216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IMG_2867.JPG"/>
          <p:cNvPicPr>
            <a:picLocks noChangeAspect="1"/>
          </p:cNvPicPr>
          <p:nvPr/>
        </p:nvPicPr>
        <p:blipFill>
          <a:blip r:embed="rId4" cstate="print"/>
          <a:srcRect r="23422"/>
          <a:stretch>
            <a:fillRect/>
          </a:stretch>
        </p:blipFill>
        <p:spPr>
          <a:xfrm rot="5400000">
            <a:off x="6132483" y="3555379"/>
            <a:ext cx="2205438" cy="2160000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-894" r="2351" b="894"/>
          <a:stretch/>
        </p:blipFill>
        <p:spPr>
          <a:xfrm>
            <a:off x="4572000" y="4266252"/>
            <a:ext cx="2277339" cy="216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IMG_1593.JPG"/>
          <p:cNvPicPr>
            <a:picLocks noChangeAspect="1"/>
          </p:cNvPicPr>
          <p:nvPr/>
        </p:nvPicPr>
        <p:blipFill>
          <a:blip r:embed="rId6" cstate="print"/>
          <a:srcRect l="16270" r="18607" b="17303"/>
          <a:stretch>
            <a:fillRect/>
          </a:stretch>
        </p:blipFill>
        <p:spPr>
          <a:xfrm>
            <a:off x="2791213" y="4513734"/>
            <a:ext cx="2268000" cy="2160000"/>
          </a:xfrm>
          <a:prstGeom prst="ellipse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/>
          <a:stretch/>
        </p:blipFill>
        <p:spPr>
          <a:xfrm rot="5400000">
            <a:off x="3204778" y="-316345"/>
            <a:ext cx="4498133" cy="6228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January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rot="10800000">
            <a:off x="0" y="4797152"/>
            <a:ext cx="1187624" cy="914400"/>
            <a:chOff x="7956376" y="4653136"/>
            <a:chExt cx="1187624" cy="914400"/>
          </a:xfrm>
        </p:grpSpPr>
        <p:sp>
          <p:nvSpPr>
            <p:cNvPr id="4" name="Rectangle 3"/>
            <p:cNvSpPr/>
            <p:nvPr/>
          </p:nvSpPr>
          <p:spPr>
            <a:xfrm>
              <a:off x="7992888" y="4653136"/>
              <a:ext cx="1151112" cy="9144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7956376" y="4941168"/>
              <a:ext cx="504056" cy="504056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" name="Straight Connector 8"/>
          <p:cNvCxnSpPr>
            <a:stCxn id="16" idx="2"/>
          </p:cNvCxnSpPr>
          <p:nvPr/>
        </p:nvCxnSpPr>
        <p:spPr>
          <a:xfrm>
            <a:off x="1691680" y="2780928"/>
            <a:ext cx="0" cy="244827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9552" y="1268760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Planning AGM and Future Work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od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368" y="476672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February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187624" y="4077072"/>
            <a:ext cx="0" cy="108012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23528" y="3429000"/>
            <a:ext cx="1800200" cy="1008112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FOSP AGM</a:t>
            </a:r>
            <a:endParaRPr lang="en-GB" sz="2400" b="1" dirty="0"/>
          </a:p>
        </p:txBody>
      </p: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2987824" y="2924944"/>
            <a:ext cx="0" cy="22322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1" idx="2"/>
          </p:cNvCxnSpPr>
          <p:nvPr/>
        </p:nvCxnSpPr>
        <p:spPr>
          <a:xfrm>
            <a:off x="6264188" y="4221088"/>
            <a:ext cx="36004" cy="93610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004048" y="3212976"/>
            <a:ext cx="2520280" cy="1008112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Woodchip spread along Woodland Path</a:t>
            </a:r>
            <a:endParaRPr lang="en-GB" dirty="0"/>
          </a:p>
        </p:txBody>
      </p:sp>
      <p:sp>
        <p:nvSpPr>
          <p:cNvPr id="26" name="Down Arrow 25"/>
          <p:cNvSpPr/>
          <p:nvPr/>
        </p:nvSpPr>
        <p:spPr>
          <a:xfrm>
            <a:off x="7740352" y="2132856"/>
            <a:ext cx="1224136" cy="292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GL4 Meetings Start </a:t>
            </a:r>
            <a:endParaRPr lang="en-GB" dirty="0"/>
          </a:p>
        </p:txBody>
      </p:sp>
      <p:pic>
        <p:nvPicPr>
          <p:cNvPr id="14" name="Picture 13" descr="IMG_1520.JPG"/>
          <p:cNvPicPr>
            <a:picLocks noChangeAspect="1"/>
          </p:cNvPicPr>
          <p:nvPr/>
        </p:nvPicPr>
        <p:blipFill>
          <a:blip r:embed="rId3" cstate="print"/>
          <a:srcRect r="8031" b="15328"/>
          <a:stretch>
            <a:fillRect/>
          </a:stretch>
        </p:blipFill>
        <p:spPr>
          <a:xfrm>
            <a:off x="1619672" y="72008"/>
            <a:ext cx="2880320" cy="1988840"/>
          </a:xfrm>
          <a:prstGeom prst="rect">
            <a:avLst/>
          </a:prstGeom>
        </p:spPr>
      </p:pic>
      <p:pic>
        <p:nvPicPr>
          <p:cNvPr id="15" name="Picture 14" descr="IMG_1523.JPG"/>
          <p:cNvPicPr>
            <a:picLocks noChangeAspect="1"/>
          </p:cNvPicPr>
          <p:nvPr/>
        </p:nvPicPr>
        <p:blipFill>
          <a:blip r:embed="rId4" cstate="print"/>
          <a:srcRect l="18750" t="9375"/>
          <a:stretch>
            <a:fillRect/>
          </a:stretch>
        </p:blipFill>
        <p:spPr>
          <a:xfrm>
            <a:off x="35496" y="1052736"/>
            <a:ext cx="2496277" cy="20882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95736" y="1772816"/>
            <a:ext cx="1584176" cy="115212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Willow Pollarding 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" y="3032956"/>
            <a:ext cx="2699116" cy="2016000"/>
          </a:xfrm>
          <a:prstGeom prst="rect">
            <a:avLst/>
          </a:prstGeom>
        </p:spPr>
      </p:pic>
      <p:pic>
        <p:nvPicPr>
          <p:cNvPr id="9" name="Picture 8" descr="Don &amp; Derek.jpg"/>
          <p:cNvPicPr>
            <a:picLocks noChangeAspect="1"/>
          </p:cNvPicPr>
          <p:nvPr/>
        </p:nvPicPr>
        <p:blipFill>
          <a:blip r:embed="rId3" cstate="print"/>
          <a:srcRect l="23625" t="29326" r="24401" b="21251"/>
          <a:stretch>
            <a:fillRect/>
          </a:stretch>
        </p:blipFill>
        <p:spPr>
          <a:xfrm>
            <a:off x="348492" y="126875"/>
            <a:ext cx="3096000" cy="2208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March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2036836" y="3246344"/>
            <a:ext cx="19629" cy="199773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88024" y="4792247"/>
            <a:ext cx="0" cy="36004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496066" y="3135539"/>
            <a:ext cx="2448272" cy="1728192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Draft Development Plan of Future Work </a:t>
            </a:r>
            <a:br>
              <a:rPr lang="en-GB" dirty="0" smtClean="0"/>
            </a:br>
            <a:r>
              <a:rPr lang="en-GB" dirty="0" smtClean="0"/>
              <a:t>(Green Flag)</a:t>
            </a:r>
            <a:endParaRPr lang="en-GB" dirty="0"/>
          </a:p>
        </p:txBody>
      </p:sp>
      <p:pic>
        <p:nvPicPr>
          <p:cNvPr id="16" name="Picture 15" descr="twitter Grace.jpg-large"/>
          <p:cNvPicPr>
            <a:picLocks noChangeAspect="1"/>
          </p:cNvPicPr>
          <p:nvPr/>
        </p:nvPicPr>
        <p:blipFill>
          <a:blip r:embed="rId4" cstate="print"/>
          <a:srcRect l="38188" r="12200" b="5670"/>
          <a:stretch>
            <a:fillRect/>
          </a:stretch>
        </p:blipFill>
        <p:spPr>
          <a:xfrm>
            <a:off x="6064927" y="224644"/>
            <a:ext cx="2893318" cy="410445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596336" y="4293096"/>
            <a:ext cx="0" cy="91497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70836" y="1842344"/>
            <a:ext cx="3132000" cy="1404000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Work on Community Gardens started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444208" y="2816932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Grace Bowles donated trees in memory of Husband George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April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2029614" y="3789040"/>
            <a:ext cx="0" cy="144017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" idx="2"/>
          </p:cNvCxnSpPr>
          <p:nvPr/>
        </p:nvCxnSpPr>
        <p:spPr>
          <a:xfrm flipH="1">
            <a:off x="4948682" y="2367556"/>
            <a:ext cx="17559" cy="286165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" idx="2"/>
          </p:cNvCxnSpPr>
          <p:nvPr/>
        </p:nvCxnSpPr>
        <p:spPr>
          <a:xfrm>
            <a:off x="7834708" y="4781091"/>
            <a:ext cx="0" cy="376101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80312" y="2348880"/>
            <a:ext cx="0" cy="2808312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372200" y="839289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Wildflower Seeds planted</a:t>
            </a:r>
            <a:endParaRPr lang="en-GB" dirty="0"/>
          </a:p>
        </p:txBody>
      </p:sp>
      <p:pic>
        <p:nvPicPr>
          <p:cNvPr id="12" name="Picture 11" descr="IMG_1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04" y="565827"/>
            <a:ext cx="2745456" cy="205909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7486" y="2276872"/>
            <a:ext cx="2304256" cy="15121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Volunteers:</a:t>
            </a:r>
          </a:p>
          <a:p>
            <a:pPr algn="ctr"/>
            <a:r>
              <a:rPr lang="en-GB" b="1" dirty="0" smtClean="0"/>
              <a:t>Michelle</a:t>
            </a:r>
            <a:br>
              <a:rPr lang="en-GB" b="1" dirty="0" smtClean="0"/>
            </a:br>
            <a:r>
              <a:rPr lang="en-GB" b="1" dirty="0" smtClean="0"/>
              <a:t>Molly</a:t>
            </a:r>
            <a:br>
              <a:rPr lang="en-GB" b="1" dirty="0" smtClean="0"/>
            </a:br>
            <a:r>
              <a:rPr lang="en-GB" b="1" dirty="0" smtClean="0"/>
              <a:t>Jackie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682580" y="3268923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Meeting with Friends Network at Gloucester Academy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64" y="2135017"/>
            <a:ext cx="3038011" cy="22678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14113" y="855388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Induction and Health &amp; Safety Meetings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SP aston 1.jpg"/>
          <p:cNvPicPr>
            <a:picLocks noChangeAspect="1"/>
          </p:cNvPicPr>
          <p:nvPr/>
        </p:nvPicPr>
        <p:blipFill rotWithShape="1">
          <a:blip r:embed="rId2" cstate="print"/>
          <a:srcRect t="24124"/>
          <a:stretch/>
        </p:blipFill>
        <p:spPr>
          <a:xfrm>
            <a:off x="3059832" y="2492896"/>
            <a:ext cx="2286000" cy="2312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4" y="5170318"/>
            <a:ext cx="8229600" cy="990600"/>
          </a:xfrm>
        </p:spPr>
        <p:txBody>
          <a:bodyPr/>
          <a:lstStyle/>
          <a:p>
            <a:r>
              <a:rPr lang="en-GB" dirty="0" smtClean="0"/>
              <a:t>May</a:t>
            </a:r>
            <a:endParaRPr lang="en-GB" dirty="0"/>
          </a:p>
        </p:txBody>
      </p: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7498471" y="4575683"/>
            <a:ext cx="25857" cy="59463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346343" y="3063515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SAGA </a:t>
            </a:r>
            <a:br>
              <a:rPr lang="en-GB" sz="2400" b="1" dirty="0" smtClean="0"/>
            </a:br>
            <a:r>
              <a:rPr lang="en-GB" sz="2400" b="1" dirty="0" smtClean="0"/>
              <a:t>AGM</a:t>
            </a:r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b="33127"/>
          <a:stretch/>
        </p:blipFill>
        <p:spPr>
          <a:xfrm>
            <a:off x="95720" y="2624797"/>
            <a:ext cx="2987776" cy="1668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r="22081"/>
          <a:stretch/>
        </p:blipFill>
        <p:spPr>
          <a:xfrm rot="5400000">
            <a:off x="3675675" y="-59613"/>
            <a:ext cx="1919838" cy="318517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07099" y="1880828"/>
            <a:ext cx="48348" cy="327636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259632" y="1304764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Aston Project and Fire &amp; Rescue start work on  Large Island 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316.JPG"/>
          <p:cNvPicPr>
            <a:picLocks noChangeAspect="1"/>
          </p:cNvPicPr>
          <p:nvPr/>
        </p:nvPicPr>
        <p:blipFill>
          <a:blip r:embed="rId2" cstate="print"/>
          <a:srcRect l="24806" r="25582"/>
          <a:stretch>
            <a:fillRect/>
          </a:stretch>
        </p:blipFill>
        <p:spPr>
          <a:xfrm rot="5400000">
            <a:off x="3325836" y="210668"/>
            <a:ext cx="3572448" cy="54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June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1511660" y="2132856"/>
            <a:ext cx="36004" cy="302433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51520" y="620688"/>
            <a:ext cx="2520280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 Green Flag Feedback</a:t>
            </a:r>
            <a:endParaRPr lang="en-GB" sz="24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116" t="27026" r="13391" b="9116"/>
          <a:stretch/>
        </p:blipFill>
        <p:spPr bwMode="auto">
          <a:xfrm>
            <a:off x="4904840" y="188640"/>
            <a:ext cx="3987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July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3635896" y="2636912"/>
            <a:ext cx="0" cy="259228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7164288" y="4725144"/>
            <a:ext cx="0" cy="432048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868144" y="3140968"/>
            <a:ext cx="2592288" cy="1584176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Social Media Team formed, Facebook created, Twitter Competitions discussed</a:t>
            </a:r>
            <a:endParaRPr lang="en-GB" dirty="0"/>
          </a:p>
        </p:txBody>
      </p:sp>
      <p:pic>
        <p:nvPicPr>
          <p:cNvPr id="7" name="Picture 6" descr="IMG_1301.JPG"/>
          <p:cNvPicPr>
            <a:picLocks noChangeAspect="1"/>
          </p:cNvPicPr>
          <p:nvPr/>
        </p:nvPicPr>
        <p:blipFill>
          <a:blip r:embed="rId3" cstate="print"/>
          <a:srcRect t="12600" b="16001"/>
          <a:stretch>
            <a:fillRect/>
          </a:stretch>
        </p:blipFill>
        <p:spPr>
          <a:xfrm>
            <a:off x="54260" y="627317"/>
            <a:ext cx="2771800" cy="2056212"/>
          </a:xfrm>
          <a:prstGeom prst="rect">
            <a:avLst/>
          </a:prstGeom>
        </p:spPr>
      </p:pic>
      <p:pic>
        <p:nvPicPr>
          <p:cNvPr id="8" name="Picture 7" descr="IMG_1302.JPG"/>
          <p:cNvPicPr>
            <a:picLocks noChangeAspect="1"/>
          </p:cNvPicPr>
          <p:nvPr/>
        </p:nvPicPr>
        <p:blipFill>
          <a:blip r:embed="rId4" cstate="print"/>
          <a:srcRect l="6977" t="33113" b="35387"/>
          <a:stretch>
            <a:fillRect/>
          </a:stretch>
        </p:blipFill>
        <p:spPr>
          <a:xfrm>
            <a:off x="1385900" y="2634594"/>
            <a:ext cx="2880320" cy="18177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83768" y="1124744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Interpretation Board Erected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August</a:t>
            </a:r>
            <a:endParaRPr lang="en-GB" dirty="0"/>
          </a:p>
        </p:txBody>
      </p:sp>
      <p:cxnSp>
        <p:nvCxnSpPr>
          <p:cNvPr id="3" name="Straight Connector 2"/>
          <p:cNvCxnSpPr>
            <a:stCxn id="4" idx="2"/>
          </p:cNvCxnSpPr>
          <p:nvPr/>
        </p:nvCxnSpPr>
        <p:spPr>
          <a:xfrm>
            <a:off x="2267744" y="4005064"/>
            <a:ext cx="0" cy="122413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115616" y="2492896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FOSP Logo Agreed</a:t>
            </a:r>
            <a:endParaRPr lang="en-GB" dirty="0"/>
          </a:p>
        </p:txBody>
      </p:sp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7020272" y="4365104"/>
            <a:ext cx="0" cy="864096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inal friends of Saintbridge Pond logo version 2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420" y="329197"/>
            <a:ext cx="2092648" cy="2092648"/>
          </a:xfrm>
          <a:prstGeom prst="rect">
            <a:avLst/>
          </a:prstGeom>
        </p:spPr>
      </p:pic>
      <p:pic>
        <p:nvPicPr>
          <p:cNvPr id="10" name="Picture 9" descr="FullSizeRender.jpg"/>
          <p:cNvPicPr>
            <a:picLocks noChangeAspect="1"/>
          </p:cNvPicPr>
          <p:nvPr/>
        </p:nvPicPr>
        <p:blipFill>
          <a:blip r:embed="rId3" cstate="print"/>
          <a:srcRect l="18107" t="14563" r="16335" b="31100"/>
          <a:stretch>
            <a:fillRect/>
          </a:stretch>
        </p:blipFill>
        <p:spPr>
          <a:xfrm>
            <a:off x="3860901" y="573980"/>
            <a:ext cx="4824536" cy="2999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68144" y="2852936"/>
            <a:ext cx="2304256" cy="1512168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Banner Designed, Agreed and Printed</a:t>
            </a:r>
            <a:endParaRPr lang="en-GB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ranham Green :)">
      <a:dk1>
        <a:sysClr val="windowText" lastClr="000000"/>
      </a:dk1>
      <a:lt1>
        <a:sysClr val="window" lastClr="FFFFFF"/>
      </a:lt1>
      <a:dk2>
        <a:srgbClr val="003332"/>
      </a:dk2>
      <a:lt2>
        <a:srgbClr val="EBDDC3"/>
      </a:lt2>
      <a:accent1>
        <a:srgbClr val="006600"/>
      </a:accent1>
      <a:accent2>
        <a:srgbClr val="008000"/>
      </a:accent2>
      <a:accent3>
        <a:srgbClr val="33CC33"/>
      </a:accent3>
      <a:accent4>
        <a:srgbClr val="339966"/>
      </a:accent4>
      <a:accent5>
        <a:srgbClr val="7BA79D"/>
      </a:accent5>
      <a:accent6>
        <a:srgbClr val="006666"/>
      </a:accent6>
      <a:hlink>
        <a:srgbClr val="F7B615"/>
      </a:hlink>
      <a:folHlink>
        <a:srgbClr val="704404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963</TotalTime>
  <Words>390</Words>
  <Application>Microsoft Office PowerPoint</Application>
  <PresentationFormat>On-screen Show (4:3)</PresentationFormat>
  <Paragraphs>71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Friends of Saintbridge Pond Annual General Meeting 2016</vt:lpstr>
      <vt:lpstr>January</vt:lpstr>
      <vt:lpstr>February</vt:lpstr>
      <vt:lpstr>March</vt:lpstr>
      <vt:lpstr>April</vt:lpstr>
      <vt:lpstr>May</vt:lpstr>
      <vt:lpstr>June</vt:lpstr>
      <vt:lpstr>July</vt:lpstr>
      <vt:lpstr>August</vt:lpstr>
      <vt:lpstr>September</vt:lpstr>
      <vt:lpstr>October</vt:lpstr>
      <vt:lpstr>PowerPoint Presentation</vt:lpstr>
      <vt:lpstr>November</vt:lpstr>
      <vt:lpstr>December</vt:lpstr>
      <vt:lpstr>Highlights 2015</vt:lpstr>
      <vt:lpstr>So far in 2016...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Saintbridge Pond Annual General Meeting 2016</dc:title>
  <dc:creator>Will</dc:creator>
  <cp:lastModifiedBy>Graham Carter</cp:lastModifiedBy>
  <cp:revision>67</cp:revision>
  <dcterms:created xsi:type="dcterms:W3CDTF">2016-01-21T10:27:17Z</dcterms:created>
  <dcterms:modified xsi:type="dcterms:W3CDTF">2016-12-01T09:30:50Z</dcterms:modified>
</cp:coreProperties>
</file>