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6858000" cy="9906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D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891" autoAdjust="0"/>
    <p:restoredTop sz="94660"/>
  </p:normalViewPr>
  <p:slideViewPr>
    <p:cSldViewPr>
      <p:cViewPr varScale="1">
        <p:scale>
          <a:sx n="77" d="100"/>
          <a:sy n="77" d="100"/>
        </p:scale>
        <p:origin x="-1842" y="-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8618F-B80A-4AAB-8F33-E66E2C1D4854}" type="datetimeFigureOut">
              <a:rPr lang="en-GB" smtClean="0"/>
              <a:t>27/05/2018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E844-7141-4941-959F-45620F2EB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30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029-BD65-43CD-A942-7E5EDEADE3F5}" type="datetimeFigureOut">
              <a:rPr lang="en-GB" smtClean="0"/>
              <a:t>27/05/2018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B458-1E30-4E34-AB91-460F473F9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00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029-BD65-43CD-A942-7E5EDEADE3F5}" type="datetimeFigureOut">
              <a:rPr lang="en-GB" smtClean="0"/>
              <a:t>27/05/2018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B458-1E30-4E34-AB91-460F473F9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93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029-BD65-43CD-A942-7E5EDEADE3F5}" type="datetimeFigureOut">
              <a:rPr lang="en-GB" smtClean="0"/>
              <a:t>27/05/2018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B458-1E30-4E34-AB91-460F473F9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6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029-BD65-43CD-A942-7E5EDEADE3F5}" type="datetimeFigureOut">
              <a:rPr lang="en-GB" smtClean="0"/>
              <a:t>27/05/2018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B458-1E30-4E34-AB91-460F473F9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89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029-BD65-43CD-A942-7E5EDEADE3F5}" type="datetimeFigureOut">
              <a:rPr lang="en-GB" smtClean="0"/>
              <a:t>27/05/2018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B458-1E30-4E34-AB91-460F473F9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78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029-BD65-43CD-A942-7E5EDEADE3F5}" type="datetimeFigureOut">
              <a:rPr lang="en-GB" smtClean="0"/>
              <a:t>27/05/2018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B458-1E30-4E34-AB91-460F473F9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84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029-BD65-43CD-A942-7E5EDEADE3F5}" type="datetimeFigureOut">
              <a:rPr lang="en-GB" smtClean="0"/>
              <a:t>27/05/2018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B458-1E30-4E34-AB91-460F473F9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13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029-BD65-43CD-A942-7E5EDEADE3F5}" type="datetimeFigureOut">
              <a:rPr lang="en-GB" smtClean="0"/>
              <a:t>27/05/2018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B458-1E30-4E34-AB91-460F473F9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79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029-BD65-43CD-A942-7E5EDEADE3F5}" type="datetimeFigureOut">
              <a:rPr lang="en-GB" smtClean="0"/>
              <a:t>27/05/2018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B458-1E30-4E34-AB91-460F473F9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72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029-BD65-43CD-A942-7E5EDEADE3F5}" type="datetimeFigureOut">
              <a:rPr lang="en-GB" smtClean="0"/>
              <a:t>27/05/2018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B458-1E30-4E34-AB91-460F473F9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5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029-BD65-43CD-A942-7E5EDEADE3F5}" type="datetimeFigureOut">
              <a:rPr lang="en-GB" smtClean="0"/>
              <a:t>27/05/2018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B458-1E30-4E34-AB91-460F473F9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87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A3029-BD65-43CD-A942-7E5EDEADE3F5}" type="datetimeFigureOut">
              <a:rPr lang="en-GB" smtClean="0"/>
              <a:t>27/05/2018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AB458-1E30-4E34-AB91-460F473F9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545088"/>
            <a:ext cx="6858000" cy="2360912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b="1" dirty="0" smtClean="0"/>
              <a:t>The </a:t>
            </a:r>
            <a:r>
              <a:rPr lang="en-GB" sz="1400" b="1" dirty="0" smtClean="0"/>
              <a:t>Friends </a:t>
            </a:r>
            <a:r>
              <a:rPr lang="en-GB" sz="1400" b="1" dirty="0" smtClean="0"/>
              <a:t>of Saintbridge Pond (FOSP) is a group of </a:t>
            </a:r>
            <a:r>
              <a:rPr lang="en-GB" sz="1400" b="1" dirty="0" smtClean="0"/>
              <a:t>volunteers looking </a:t>
            </a:r>
            <a:r>
              <a:rPr lang="en-GB" sz="1400" b="1" dirty="0" smtClean="0"/>
              <a:t>to </a:t>
            </a:r>
            <a:r>
              <a:rPr lang="en-GB" sz="1400" b="1" dirty="0" smtClean="0"/>
              <a:t/>
            </a:r>
            <a:br>
              <a:rPr lang="en-GB" sz="1400" b="1" dirty="0" smtClean="0"/>
            </a:br>
            <a:r>
              <a:rPr lang="en-GB" sz="1400" b="1" dirty="0" smtClean="0"/>
              <a:t>conserve </a:t>
            </a:r>
            <a:r>
              <a:rPr lang="en-GB" sz="1400" b="1" dirty="0" smtClean="0"/>
              <a:t>Saintbridge Pond Nature Reserve for </a:t>
            </a:r>
            <a:r>
              <a:rPr lang="en-GB" sz="1400" b="1" dirty="0" smtClean="0"/>
              <a:t>the benefit </a:t>
            </a:r>
            <a:r>
              <a:rPr lang="en-GB" sz="1400" b="1" dirty="0" smtClean="0"/>
              <a:t>of nature and the public. </a:t>
            </a:r>
            <a:endParaRPr lang="en-GB" sz="1400" b="1" dirty="0" smtClean="0"/>
          </a:p>
          <a:p>
            <a:pPr algn="r"/>
            <a:endParaRPr lang="en-GB" sz="1000" dirty="0" smtClean="0"/>
          </a:p>
          <a:p>
            <a:pPr algn="r"/>
            <a:endParaRPr lang="en-GB" sz="1000" dirty="0"/>
          </a:p>
          <a:p>
            <a:pPr algn="r"/>
            <a:endParaRPr lang="en-GB" sz="1000" dirty="0" smtClean="0"/>
          </a:p>
          <a:p>
            <a:pPr algn="r"/>
            <a:endParaRPr lang="en-GB" sz="1000" dirty="0"/>
          </a:p>
          <a:p>
            <a:pPr algn="r"/>
            <a:endParaRPr lang="en-GB" sz="1000" dirty="0" smtClean="0"/>
          </a:p>
          <a:p>
            <a:pPr algn="r"/>
            <a:endParaRPr lang="en-GB" sz="1000" dirty="0" smtClean="0"/>
          </a:p>
          <a:p>
            <a:pPr algn="r"/>
            <a:endParaRPr lang="en-GB" sz="1000" dirty="0" smtClean="0"/>
          </a:p>
          <a:p>
            <a:pPr algn="ctr"/>
            <a:r>
              <a:rPr lang="en-GB" sz="1600" dirty="0" smtClean="0"/>
              <a:t>For more information:</a:t>
            </a:r>
          </a:p>
          <a:p>
            <a:pPr algn="ctr"/>
            <a:r>
              <a:rPr lang="en-GB" sz="1600" b="1" dirty="0" smtClean="0"/>
              <a:t>Email: contact@fosp.org.uk    Facebook: www.facebook.com/fospnr</a:t>
            </a:r>
            <a:br>
              <a:rPr lang="en-GB" sz="1600" b="1" dirty="0" smtClean="0"/>
            </a:br>
            <a:r>
              <a:rPr lang="en-GB" sz="1600" b="1" dirty="0" smtClean="0"/>
              <a:t> Website: www.fosp.org.uk     Twitter: www.twitter.com/fospgloucester </a:t>
            </a:r>
            <a:endParaRPr lang="en-GB" sz="1400" b="1" dirty="0" smtClean="0"/>
          </a:p>
        </p:txBody>
      </p:sp>
      <p:pic>
        <p:nvPicPr>
          <p:cNvPr id="1038" name="Picture 14" descr="C:\Users\Toby\AppData\Local\Microsoft\Windows\INetCache\IE\MOP4D8L1\bunting-party[1]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176" b="96482" l="0" r="100000">
                        <a14:foregroundMark x1="5153" y1="41709" x2="5153" y2="41709"/>
                        <a14:foregroundMark x1="7824" y1="45729" x2="7824" y2="45729"/>
                        <a14:foregroundMark x1="9542" y1="47739" x2="9542" y2="47739"/>
                        <a14:foregroundMark x1="11260" y1="49749" x2="11260" y2="49749"/>
                        <a14:foregroundMark x1="2863" y1="38693" x2="2863" y2="38693"/>
                        <a14:foregroundMark x1="1336" y1="37688" x2="1336" y2="37688"/>
                        <a14:foregroundMark x1="4008" y1="62312" x2="4008" y2="62312"/>
                        <a14:foregroundMark x1="3626" y1="65327" x2="3626" y2="65327"/>
                        <a14:foregroundMark x1="2863" y1="67839" x2="2863" y2="67839"/>
                        <a14:foregroundMark x1="16031" y1="78894" x2="16031" y2="78894"/>
                        <a14:foregroundMark x1="15649" y1="73869" x2="15649" y2="73869"/>
                        <a14:foregroundMark x1="15076" y1="69347" x2="15076" y2="69347"/>
                        <a14:foregroundMark x1="14313" y1="65327" x2="14313" y2="65327"/>
                        <a14:foregroundMark x1="12977" y1="59799" x2="12977" y2="59799"/>
                        <a14:foregroundMark x1="12786" y1="53769" x2="12786" y2="53769"/>
                        <a14:foregroundMark x1="12786" y1="50754" x2="13359" y2="50754"/>
                        <a14:foregroundMark x1="14504" y1="52764" x2="14885" y2="53769"/>
                        <a14:foregroundMark x1="15649" y1="55779" x2="16603" y2="56784"/>
                        <a14:foregroundMark x1="17366" y1="57789" x2="17366" y2="57789"/>
                        <a14:foregroundMark x1="19275" y1="57286" x2="19275" y2="57286"/>
                        <a14:foregroundMark x1="20229" y1="57789" x2="20229" y2="57789"/>
                        <a14:foregroundMark x1="21183" y1="59799" x2="21756" y2="60804"/>
                        <a14:foregroundMark x1="22710" y1="60804" x2="22710" y2="60804"/>
                        <a14:foregroundMark x1="21183" y1="66834" x2="21183" y2="66834"/>
                        <a14:foregroundMark x1="18130" y1="75879" x2="18130" y2="75879"/>
                        <a14:foregroundMark x1="17366" y1="77889" x2="17366" y2="77889"/>
                        <a14:foregroundMark x1="30725" y1="69849" x2="30725" y2="69849"/>
                        <a14:foregroundMark x1="30916" y1="79397" x2="30916" y2="79397"/>
                        <a14:foregroundMark x1="29389" y1="88945" x2="29389" y2="88945"/>
                        <a14:foregroundMark x1="25191" y1="60302" x2="25191" y2="60302"/>
                        <a14:foregroundMark x1="35878" y1="65829" x2="35878" y2="65829"/>
                        <a14:foregroundMark x1="33015" y1="73367" x2="33015" y2="73367"/>
                        <a14:foregroundMark x1="31870" y1="78392" x2="31870" y2="78392"/>
                        <a14:foregroundMark x1="28053" y1="79899" x2="28053" y2="79899"/>
                        <a14:foregroundMark x1="26527" y1="73869" x2="26527" y2="73869"/>
                        <a14:foregroundMark x1="25763" y1="70352" x2="25763" y2="70352"/>
                        <a14:foregroundMark x1="25000" y1="65327" x2="25000" y2="65327"/>
                        <a14:foregroundMark x1="41794" y1="70352" x2="41794" y2="70352"/>
                        <a14:foregroundMark x1="42748" y1="74372" x2="43130" y2="77387"/>
                        <a14:foregroundMark x1="44084" y1="82412" x2="44084" y2="82412"/>
                        <a14:foregroundMark x1="44084" y1="84925" x2="44084" y2="84925"/>
                        <a14:foregroundMark x1="38931" y1="71859" x2="38931" y2="71859"/>
                        <a14:foregroundMark x1="53053" y1="73869" x2="53053" y2="73869"/>
                        <a14:foregroundMark x1="53244" y1="71859" x2="53244" y2="71859"/>
                        <a14:foregroundMark x1="53817" y1="67337" x2="53817" y2="67337"/>
                        <a14:foregroundMark x1="54771" y1="65829" x2="54771" y2="65829"/>
                        <a14:foregroundMark x1="56679" y1="66332" x2="56679" y2="66332"/>
                        <a14:foregroundMark x1="58206" y1="66834" x2="58206" y2="66834"/>
                        <a14:foregroundMark x1="60115" y1="65829" x2="60115" y2="65829"/>
                        <a14:foregroundMark x1="52099" y1="66332" x2="52099" y2="66332"/>
                        <a14:foregroundMark x1="50763" y1="66834" x2="50763" y2="66834"/>
                        <a14:foregroundMark x1="56298" y1="78894" x2="56298" y2="78894"/>
                        <a14:foregroundMark x1="56298" y1="82915" x2="56298" y2="82915"/>
                        <a14:foregroundMark x1="55916" y1="86432" x2="55916" y2="86432"/>
                        <a14:foregroundMark x1="55916" y1="89447" x2="55916" y2="89447"/>
                        <a14:foregroundMark x1="55534" y1="93467" x2="55534" y2="93467"/>
                        <a14:foregroundMark x1="81489" y1="71859" x2="81489" y2="71859"/>
                        <a14:foregroundMark x1="83779" y1="77387" x2="83779" y2="77387"/>
                        <a14:foregroundMark x1="83779" y1="79899" x2="83779" y2="79899"/>
                        <a14:foregroundMark x1="83015" y1="72362" x2="83015" y2="72362"/>
                        <a14:foregroundMark x1="82443" y1="65829" x2="82443" y2="65829"/>
                        <a14:foregroundMark x1="83969" y1="62814" x2="83969" y2="62814"/>
                        <a14:foregroundMark x1="83779" y1="57789" x2="83779" y2="57789"/>
                        <a14:foregroundMark x1="84733" y1="55779" x2="84733" y2="55779"/>
                        <a14:foregroundMark x1="75382" y1="57789" x2="75382" y2="57789"/>
                        <a14:foregroundMark x1="86260" y1="49246" x2="86260" y2="49246"/>
                        <a14:foregroundMark x1="89313" y1="48241" x2="89313" y2="48241"/>
                        <a14:foregroundMark x1="95992" y1="58291" x2="95992" y2="58291"/>
                        <a14:foregroundMark x1="68893" y1="67337" x2="68893" y2="67337"/>
                        <a14:foregroundMark x1="62023" y1="63317" x2="62023" y2="63317"/>
                        <a14:foregroundMark x1="63168" y1="62814" x2="63168" y2="62814"/>
                        <a14:foregroundMark x1="64504" y1="63317" x2="64504" y2="63317"/>
                        <a14:foregroundMark x1="66031" y1="62312" x2="66031" y2="62312"/>
                        <a14:foregroundMark x1="67557" y1="62312" x2="67557" y2="62312"/>
                        <a14:foregroundMark x1="68511" y1="61809" x2="68511" y2="61809"/>
                        <a14:foregroundMark x1="69275" y1="61809" x2="69275" y2="61809"/>
                        <a14:foregroundMark x1="70802" y1="60302" x2="70802" y2="60302"/>
                        <a14:foregroundMark x1="71374" y1="60302" x2="71374" y2="60302"/>
                        <a14:foregroundMark x1="72328" y1="59799" x2="72328" y2="59799"/>
                        <a14:foregroundMark x1="73664" y1="59799" x2="73664" y2="59799"/>
                        <a14:foregroundMark x1="73664" y1="58794" x2="73664" y2="58794"/>
                        <a14:foregroundMark x1="74618" y1="58291" x2="74618" y2="58291"/>
                        <a14:foregroundMark x1="69656" y1="87437" x2="69656" y2="87437"/>
                        <a14:foregroundMark x1="63740" y1="67839" x2="64695" y2="68342"/>
                        <a14:foregroundMark x1="66794" y1="76382" x2="66794" y2="76382"/>
                        <a14:foregroundMark x1="67176" y1="71859" x2="67176" y2="71859"/>
                        <a14:foregroundMark x1="68511" y1="79397" x2="68511" y2="79397"/>
                        <a14:foregroundMark x1="69275" y1="77387" x2="69275" y2="77387"/>
                        <a14:foregroundMark x1="70229" y1="82915" x2="70229" y2="82915"/>
                        <a14:foregroundMark x1="71565" y1="74372" x2="71565" y2="74372"/>
                        <a14:foregroundMark x1="71947" y1="69347" x2="71947" y2="69347"/>
                        <a14:foregroundMark x1="73282" y1="67839" x2="73282" y2="67839"/>
                        <a14:foregroundMark x1="70802" y1="80905" x2="70802" y2="80905"/>
                        <a14:foregroundMark x1="71565" y1="77387" x2="71565" y2="77387"/>
                        <a14:foregroundMark x1="73855" y1="65327" x2="73855" y2="65327"/>
                        <a14:backgroundMark x1="74809" y1="62312" x2="74809" y2="62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994"/>
          <a:stretch/>
        </p:blipFill>
        <p:spPr bwMode="auto">
          <a:xfrm>
            <a:off x="-62065" y="-15552"/>
            <a:ext cx="7019457" cy="19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Toby\AppData\Local\Microsoft\Windows\INetCache\IE\CR40PDZ7\flag[1]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1971598"/>
            <a:ext cx="3429000" cy="290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Toby\AppData\Local\Microsoft\Windows\INetCache\IE\CR40PDZ7\flag[1]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71598"/>
            <a:ext cx="3429000" cy="290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6672" y="560512"/>
            <a:ext cx="5760640" cy="134644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The Friends </a:t>
            </a:r>
            <a:r>
              <a:rPr lang="en-GB" sz="2400" b="1" dirty="0" smtClean="0">
                <a:solidFill>
                  <a:schemeClr val="tx1"/>
                </a:solidFill>
              </a:rPr>
              <a:t>of Saintbridge Pond </a:t>
            </a:r>
            <a:r>
              <a:rPr lang="en-GB" sz="2400" b="1" dirty="0" smtClean="0">
                <a:solidFill>
                  <a:schemeClr val="tx1"/>
                </a:solidFill>
              </a:rPr>
              <a:t>present:</a:t>
            </a:r>
            <a:endParaRPr lang="en-GB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Our Summer Events 2018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All our events are free to attend, family orientated and unless otherwise stated </a:t>
            </a:r>
            <a:br>
              <a:rPr lang="en-GB" sz="1200" b="1" dirty="0" smtClean="0">
                <a:solidFill>
                  <a:schemeClr val="tx1"/>
                </a:solidFill>
              </a:rPr>
            </a:br>
            <a:r>
              <a:rPr lang="en-GB" sz="1200" b="1" dirty="0" smtClean="0">
                <a:solidFill>
                  <a:schemeClr val="tx1"/>
                </a:solidFill>
              </a:rPr>
              <a:t>are held at Saintbridge Pond (Car Park off </a:t>
            </a:r>
            <a:r>
              <a:rPr lang="en-GB" sz="1200" b="1" dirty="0" err="1" smtClean="0">
                <a:solidFill>
                  <a:schemeClr val="tx1"/>
                </a:solidFill>
              </a:rPr>
              <a:t>Askwith</a:t>
            </a:r>
            <a:r>
              <a:rPr lang="en-GB" sz="1200" b="1" dirty="0" smtClean="0">
                <a:solidFill>
                  <a:schemeClr val="tx1"/>
                </a:solidFill>
              </a:rPr>
              <a:t> Rd GL4 4SR)</a:t>
            </a:r>
          </a:p>
        </p:txBody>
      </p:sp>
      <p:pic>
        <p:nvPicPr>
          <p:cNvPr id="23" name="Picture 9" descr="C:\Users\Toby\AppData\Local\Microsoft\Windows\INetCache\IE\CR40PDZ7\flag[1]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57"/>
          <a:stretch/>
        </p:blipFill>
        <p:spPr bwMode="auto">
          <a:xfrm>
            <a:off x="44624" y="4592960"/>
            <a:ext cx="3429000" cy="264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C:\Users\Toby\AppData\Local\Microsoft\Windows\INetCache\IE\CR40PDZ7\flag[1]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57"/>
          <a:stretch/>
        </p:blipFill>
        <p:spPr bwMode="auto">
          <a:xfrm flipH="1">
            <a:off x="3429000" y="4614292"/>
            <a:ext cx="3429000" cy="264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68760" y="2144688"/>
            <a:ext cx="4392488" cy="518457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World Ocean </a:t>
            </a:r>
            <a:r>
              <a:rPr lang="en-GB" sz="2000" b="1" dirty="0" smtClean="0">
                <a:solidFill>
                  <a:schemeClr val="tx1"/>
                </a:solidFill>
              </a:rPr>
              <a:t>Day Quiz Trail </a:t>
            </a:r>
          </a:p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Saturday 9</a:t>
            </a:r>
            <a:r>
              <a:rPr lang="en-GB" sz="2000" b="1" baseline="30000" dirty="0" smtClean="0">
                <a:solidFill>
                  <a:schemeClr val="tx1"/>
                </a:solidFill>
              </a:rPr>
              <a:t>th</a:t>
            </a:r>
            <a:r>
              <a:rPr lang="en-GB" sz="2000" b="1" dirty="0" smtClean="0">
                <a:solidFill>
                  <a:schemeClr val="tx1"/>
                </a:solidFill>
              </a:rPr>
              <a:t> June </a:t>
            </a:r>
            <a:r>
              <a:rPr lang="en-GB" sz="2000" b="1" dirty="0" smtClean="0">
                <a:solidFill>
                  <a:schemeClr val="tx1"/>
                </a:solidFill>
              </a:rPr>
              <a:t>11am-2pm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algn="ctr"/>
            <a:endParaRPr lang="en-GB" sz="2000" b="1" dirty="0">
              <a:solidFill>
                <a:schemeClr val="tx1"/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Go Wild </a:t>
            </a:r>
            <a:r>
              <a:rPr lang="en-GB" sz="2000" b="1" dirty="0" smtClean="0">
                <a:solidFill>
                  <a:schemeClr val="tx1"/>
                </a:solidFill>
              </a:rPr>
              <a:t>(at </a:t>
            </a:r>
            <a:r>
              <a:rPr lang="en-GB" sz="2000" b="1" dirty="0" err="1" smtClean="0">
                <a:solidFill>
                  <a:schemeClr val="tx1"/>
                </a:solidFill>
              </a:rPr>
              <a:t>Robinswood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</a:rPr>
              <a:t>Hill)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Sunday 17</a:t>
            </a:r>
            <a:r>
              <a:rPr lang="en-GB" sz="2000" b="1" baseline="30000" dirty="0" smtClean="0">
                <a:solidFill>
                  <a:schemeClr val="tx1"/>
                </a:solidFill>
              </a:rPr>
              <a:t>th</a:t>
            </a:r>
            <a:r>
              <a:rPr lang="en-GB" sz="2000" b="1" dirty="0" smtClean="0">
                <a:solidFill>
                  <a:schemeClr val="tx1"/>
                </a:solidFill>
              </a:rPr>
              <a:t> June </a:t>
            </a:r>
            <a:r>
              <a:rPr lang="en-GB" sz="2000" b="1" dirty="0" smtClean="0">
                <a:solidFill>
                  <a:schemeClr val="tx1"/>
                </a:solidFill>
              </a:rPr>
              <a:t>12pm-4pm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algn="ctr"/>
            <a:endParaRPr lang="en-GB" sz="2000" b="1" dirty="0">
              <a:solidFill>
                <a:schemeClr val="tx1"/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Wildflower Walk with Richard </a:t>
            </a:r>
            <a:r>
              <a:rPr lang="en-GB" sz="2000" b="1" dirty="0" smtClean="0">
                <a:solidFill>
                  <a:schemeClr val="tx1"/>
                </a:solidFill>
              </a:rPr>
              <a:t>Catlin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Saturday 23</a:t>
            </a:r>
            <a:r>
              <a:rPr lang="en-GB" sz="2000" b="1" baseline="30000" dirty="0" smtClean="0">
                <a:solidFill>
                  <a:schemeClr val="tx1"/>
                </a:solidFill>
              </a:rPr>
              <a:t>rd</a:t>
            </a:r>
            <a:r>
              <a:rPr lang="en-GB" sz="2000" b="1" dirty="0" smtClean="0">
                <a:solidFill>
                  <a:schemeClr val="tx1"/>
                </a:solidFill>
              </a:rPr>
              <a:t> June </a:t>
            </a:r>
            <a:r>
              <a:rPr lang="en-GB" sz="2000" b="1" dirty="0" smtClean="0">
                <a:solidFill>
                  <a:schemeClr val="tx1"/>
                </a:solidFill>
              </a:rPr>
              <a:t>10:30am-12:30pm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algn="ctr"/>
            <a:endParaRPr lang="en-GB" sz="2000" b="1" dirty="0">
              <a:solidFill>
                <a:schemeClr val="tx1"/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Big Butterfly Count</a:t>
            </a:r>
            <a:endParaRPr lang="en-GB" sz="2000" b="1" dirty="0">
              <a:solidFill>
                <a:schemeClr val="tx1"/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Saturday 21</a:t>
            </a:r>
            <a:r>
              <a:rPr lang="en-GB" sz="2000" b="1" baseline="30000" dirty="0" smtClean="0">
                <a:solidFill>
                  <a:schemeClr val="tx1"/>
                </a:solidFill>
              </a:rPr>
              <a:t>st</a:t>
            </a:r>
            <a:r>
              <a:rPr lang="en-GB" sz="2000" b="1" dirty="0" smtClean="0">
                <a:solidFill>
                  <a:schemeClr val="tx1"/>
                </a:solidFill>
              </a:rPr>
              <a:t> July </a:t>
            </a:r>
            <a:r>
              <a:rPr lang="en-GB" sz="2000" b="1" dirty="0" smtClean="0">
                <a:solidFill>
                  <a:schemeClr val="tx1"/>
                </a:solidFill>
              </a:rPr>
              <a:t>2pm-4pm</a:t>
            </a:r>
          </a:p>
          <a:p>
            <a:pPr algn="ctr"/>
            <a:endParaRPr lang="en-GB" sz="2000" b="1" dirty="0" smtClean="0">
              <a:solidFill>
                <a:schemeClr val="tx1"/>
              </a:solidFill>
            </a:endParaRPr>
          </a:p>
          <a:p>
            <a:pPr algn="ctr"/>
            <a:endParaRPr lang="en-GB" sz="600" b="1" dirty="0" smtClean="0">
              <a:solidFill>
                <a:schemeClr val="tx1"/>
              </a:solidFill>
            </a:endParaRPr>
          </a:p>
          <a:p>
            <a:pPr algn="ctr"/>
            <a:endParaRPr lang="en-GB" sz="500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Workdays (1</a:t>
            </a:r>
            <a:r>
              <a:rPr lang="en-GB" sz="1400" b="1" baseline="30000" dirty="0" smtClean="0">
                <a:solidFill>
                  <a:schemeClr val="tx1"/>
                </a:solidFill>
              </a:rPr>
              <a:t>st</a:t>
            </a:r>
            <a:r>
              <a:rPr lang="en-GB" sz="1400" b="1" dirty="0" smtClean="0">
                <a:solidFill>
                  <a:schemeClr val="tx1"/>
                </a:solidFill>
              </a:rPr>
              <a:t> and 3</a:t>
            </a:r>
            <a:r>
              <a:rPr lang="en-GB" sz="1400" b="1" baseline="30000" dirty="0" smtClean="0">
                <a:solidFill>
                  <a:schemeClr val="tx1"/>
                </a:solidFill>
              </a:rPr>
              <a:t>rd</a:t>
            </a:r>
            <a:r>
              <a:rPr lang="en-GB" sz="1400" b="1" dirty="0" smtClean="0">
                <a:solidFill>
                  <a:schemeClr val="tx1"/>
                </a:solidFill>
              </a:rPr>
              <a:t> Sundays)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meet 10am by Green Container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3</a:t>
            </a:r>
            <a:r>
              <a:rPr lang="en-GB" sz="1400" baseline="30000" dirty="0" smtClean="0">
                <a:solidFill>
                  <a:schemeClr val="tx1"/>
                </a:solidFill>
              </a:rPr>
              <a:t>rd</a:t>
            </a:r>
            <a:r>
              <a:rPr lang="en-GB" sz="1400" dirty="0" smtClean="0">
                <a:solidFill>
                  <a:schemeClr val="tx1"/>
                </a:solidFill>
              </a:rPr>
              <a:t> &amp; 17</a:t>
            </a:r>
            <a:r>
              <a:rPr lang="en-GB" sz="1400" baseline="30000" dirty="0" smtClean="0">
                <a:solidFill>
                  <a:schemeClr val="tx1"/>
                </a:solidFill>
              </a:rPr>
              <a:t>th</a:t>
            </a:r>
            <a:r>
              <a:rPr lang="en-GB" sz="1400" dirty="0" smtClean="0">
                <a:solidFill>
                  <a:schemeClr val="tx1"/>
                </a:solidFill>
              </a:rPr>
              <a:t> June	2</a:t>
            </a:r>
            <a:r>
              <a:rPr lang="en-GB" sz="1400" baseline="30000" dirty="0" smtClean="0">
                <a:solidFill>
                  <a:schemeClr val="tx1"/>
                </a:solidFill>
              </a:rPr>
              <a:t>nd</a:t>
            </a:r>
            <a:r>
              <a:rPr lang="en-GB" sz="1400" dirty="0" smtClean="0">
                <a:solidFill>
                  <a:schemeClr val="tx1"/>
                </a:solidFill>
              </a:rPr>
              <a:t> &amp; 16</a:t>
            </a:r>
            <a:r>
              <a:rPr lang="en-GB" sz="1400" baseline="30000" dirty="0" smtClean="0">
                <a:solidFill>
                  <a:schemeClr val="tx1"/>
                </a:solidFill>
              </a:rPr>
              <a:t>th</a:t>
            </a:r>
            <a:r>
              <a:rPr lang="en-GB" sz="1400" dirty="0" smtClean="0">
                <a:solidFill>
                  <a:schemeClr val="tx1"/>
                </a:solidFill>
              </a:rPr>
              <a:t> September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</a:t>
            </a:r>
            <a:r>
              <a:rPr lang="en-GB" sz="1400" baseline="30000" dirty="0" smtClean="0">
                <a:solidFill>
                  <a:schemeClr val="tx1"/>
                </a:solidFill>
              </a:rPr>
              <a:t>st</a:t>
            </a:r>
            <a:r>
              <a:rPr lang="en-GB" sz="1400" dirty="0" smtClean="0">
                <a:solidFill>
                  <a:schemeClr val="tx1"/>
                </a:solidFill>
              </a:rPr>
              <a:t> &amp; 15</a:t>
            </a:r>
            <a:r>
              <a:rPr lang="en-GB" sz="1400" baseline="30000" dirty="0" smtClean="0">
                <a:solidFill>
                  <a:schemeClr val="tx1"/>
                </a:solidFill>
              </a:rPr>
              <a:t>th</a:t>
            </a:r>
            <a:r>
              <a:rPr lang="en-GB" sz="1400" dirty="0" smtClean="0">
                <a:solidFill>
                  <a:schemeClr val="tx1"/>
                </a:solidFill>
              </a:rPr>
              <a:t> July	7</a:t>
            </a:r>
            <a:r>
              <a:rPr lang="en-GB" sz="1400" baseline="30000" dirty="0" smtClean="0">
                <a:solidFill>
                  <a:schemeClr val="tx1"/>
                </a:solidFill>
              </a:rPr>
              <a:t>th</a:t>
            </a:r>
            <a:r>
              <a:rPr lang="en-GB" sz="1400" dirty="0" smtClean="0">
                <a:solidFill>
                  <a:schemeClr val="tx1"/>
                </a:solidFill>
              </a:rPr>
              <a:t> &amp; 21</a:t>
            </a:r>
            <a:r>
              <a:rPr lang="en-GB" sz="1400" baseline="30000" dirty="0" smtClean="0">
                <a:solidFill>
                  <a:schemeClr val="tx1"/>
                </a:solidFill>
              </a:rPr>
              <a:t>st</a:t>
            </a:r>
            <a:r>
              <a:rPr lang="en-GB" sz="1400" dirty="0" smtClean="0">
                <a:solidFill>
                  <a:schemeClr val="tx1"/>
                </a:solidFill>
              </a:rPr>
              <a:t> October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5</a:t>
            </a:r>
            <a:r>
              <a:rPr lang="en-GB" sz="1400" baseline="30000" dirty="0" smtClean="0">
                <a:solidFill>
                  <a:schemeClr val="tx1"/>
                </a:solidFill>
              </a:rPr>
              <a:t>th</a:t>
            </a:r>
            <a:r>
              <a:rPr lang="en-GB" sz="1400" dirty="0" smtClean="0">
                <a:solidFill>
                  <a:schemeClr val="tx1"/>
                </a:solidFill>
              </a:rPr>
              <a:t> &amp; 19</a:t>
            </a:r>
            <a:r>
              <a:rPr lang="en-GB" sz="1400" baseline="30000" dirty="0" smtClean="0">
                <a:solidFill>
                  <a:schemeClr val="tx1"/>
                </a:solidFill>
              </a:rPr>
              <a:t>th</a:t>
            </a:r>
            <a:r>
              <a:rPr lang="en-GB" sz="1400" dirty="0" smtClean="0">
                <a:solidFill>
                  <a:schemeClr val="tx1"/>
                </a:solidFill>
              </a:rPr>
              <a:t> August	4</a:t>
            </a:r>
            <a:r>
              <a:rPr lang="en-GB" sz="1400" baseline="30000" dirty="0" smtClean="0">
                <a:solidFill>
                  <a:schemeClr val="tx1"/>
                </a:solidFill>
              </a:rPr>
              <a:t>th</a:t>
            </a:r>
            <a:r>
              <a:rPr lang="en-GB" sz="1400" dirty="0" smtClean="0">
                <a:solidFill>
                  <a:schemeClr val="tx1"/>
                </a:solidFill>
              </a:rPr>
              <a:t> &amp; 18</a:t>
            </a:r>
            <a:r>
              <a:rPr lang="en-GB" sz="1400" baseline="30000" dirty="0" smtClean="0">
                <a:solidFill>
                  <a:schemeClr val="tx1"/>
                </a:solidFill>
              </a:rPr>
              <a:t>th</a:t>
            </a:r>
            <a:r>
              <a:rPr lang="en-GB" sz="1400" dirty="0" smtClean="0">
                <a:solidFill>
                  <a:schemeClr val="tx1"/>
                </a:solidFill>
              </a:rPr>
              <a:t> November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96752" y="2072680"/>
            <a:ext cx="4464496" cy="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3" y="8128422"/>
            <a:ext cx="1194243" cy="1194243"/>
          </a:xfrm>
          <a:prstGeom prst="ellipse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1196752" y="6105128"/>
            <a:ext cx="4464496" cy="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14499" y="8041467"/>
            <a:ext cx="5130546" cy="1015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GB" sz="1200" dirty="0">
                <a:solidFill>
                  <a:prstClr val="white"/>
                </a:solidFill>
              </a:rPr>
              <a:t>Feel free to </a:t>
            </a:r>
            <a:r>
              <a:rPr lang="en-GB" sz="1200" dirty="0" smtClean="0">
                <a:solidFill>
                  <a:prstClr val="white"/>
                </a:solidFill>
              </a:rPr>
              <a:t>join </a:t>
            </a:r>
            <a:r>
              <a:rPr lang="en-GB" sz="1200" dirty="0">
                <a:solidFill>
                  <a:prstClr val="white"/>
                </a:solidFill>
              </a:rPr>
              <a:t>us for a </a:t>
            </a:r>
            <a:r>
              <a:rPr lang="en-GB" sz="1200" dirty="0" smtClean="0">
                <a:solidFill>
                  <a:prstClr val="white"/>
                </a:solidFill>
              </a:rPr>
              <a:t>workday; we </a:t>
            </a:r>
            <a:r>
              <a:rPr lang="en-GB" sz="1200" dirty="0">
                <a:solidFill>
                  <a:prstClr val="white"/>
                </a:solidFill>
              </a:rPr>
              <a:t>meet on the first and </a:t>
            </a:r>
            <a:r>
              <a:rPr lang="en-GB" sz="1200" dirty="0" smtClean="0">
                <a:solidFill>
                  <a:prstClr val="white"/>
                </a:solidFill>
              </a:rPr>
              <a:t>third Sunday of </a:t>
            </a:r>
            <a:r>
              <a:rPr lang="en-GB" sz="1200" dirty="0">
                <a:solidFill>
                  <a:prstClr val="white"/>
                </a:solidFill>
              </a:rPr>
              <a:t>every </a:t>
            </a:r>
            <a:r>
              <a:rPr lang="en-GB" sz="1200" dirty="0" smtClean="0">
                <a:solidFill>
                  <a:prstClr val="white"/>
                </a:solidFill>
              </a:rPr>
              <a:t>month, at </a:t>
            </a:r>
            <a:r>
              <a:rPr lang="en-GB" sz="1200" dirty="0">
                <a:solidFill>
                  <a:prstClr val="white"/>
                </a:solidFill>
              </a:rPr>
              <a:t>10am by the Green </a:t>
            </a:r>
            <a:r>
              <a:rPr lang="en-GB" sz="1200" dirty="0" smtClean="0">
                <a:solidFill>
                  <a:prstClr val="white"/>
                </a:solidFill>
              </a:rPr>
              <a:t>Container. Please </a:t>
            </a:r>
            <a:r>
              <a:rPr lang="en-GB" sz="1200" dirty="0">
                <a:solidFill>
                  <a:prstClr val="white"/>
                </a:solidFill>
              </a:rPr>
              <a:t>wear clothing suitable for the </a:t>
            </a:r>
            <a:r>
              <a:rPr lang="en-GB" sz="1200" dirty="0" smtClean="0">
                <a:solidFill>
                  <a:prstClr val="white"/>
                </a:solidFill>
              </a:rPr>
              <a:t>weather. </a:t>
            </a:r>
            <a:r>
              <a:rPr lang="en-GB" sz="1200" dirty="0">
                <a:solidFill>
                  <a:prstClr val="white"/>
                </a:solidFill>
              </a:rPr>
              <a:t>T</a:t>
            </a:r>
            <a:r>
              <a:rPr lang="en-GB" sz="1200" dirty="0" smtClean="0">
                <a:solidFill>
                  <a:prstClr val="white"/>
                </a:solidFill>
              </a:rPr>
              <a:t>ools </a:t>
            </a:r>
            <a:r>
              <a:rPr lang="en-GB" sz="1200" dirty="0">
                <a:solidFill>
                  <a:prstClr val="white"/>
                </a:solidFill>
              </a:rPr>
              <a:t>and refreshments will be provided. </a:t>
            </a:r>
            <a:r>
              <a:rPr lang="en-GB" sz="1200" dirty="0" smtClean="0">
                <a:solidFill>
                  <a:prstClr val="white"/>
                </a:solidFill>
              </a:rPr>
              <a:t>All are </a:t>
            </a:r>
            <a:r>
              <a:rPr lang="en-GB" sz="1200" dirty="0">
                <a:solidFill>
                  <a:prstClr val="white"/>
                </a:solidFill>
              </a:rPr>
              <a:t>welcome, </a:t>
            </a:r>
            <a:r>
              <a:rPr lang="en-GB" sz="1200" dirty="0" smtClean="0">
                <a:solidFill>
                  <a:prstClr val="white"/>
                </a:solidFill>
              </a:rPr>
              <a:t>under 16s must be accompanied </a:t>
            </a:r>
            <a:r>
              <a:rPr lang="en-GB" sz="1200" dirty="0">
                <a:solidFill>
                  <a:prstClr val="white"/>
                </a:solidFill>
              </a:rPr>
              <a:t>by an </a:t>
            </a:r>
            <a:r>
              <a:rPr lang="en-GB" sz="1200" dirty="0" smtClean="0">
                <a:solidFill>
                  <a:prstClr val="white"/>
                </a:solidFill>
              </a:rPr>
              <a:t>adult. Workdays during the week available.</a:t>
            </a:r>
            <a:endParaRPr lang="en-GB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81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154</Words>
  <Application>Microsoft Office PowerPoint</Application>
  <PresentationFormat>A4 Paper (210x297 mm)</PresentationFormat>
  <Paragraphs>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Toby</dc:creator>
  <cp:lastModifiedBy>FOSP Secretary</cp:lastModifiedBy>
  <cp:revision>9</cp:revision>
  <cp:lastPrinted>2018-05-18T16:20:21Z</cp:lastPrinted>
  <dcterms:created xsi:type="dcterms:W3CDTF">2018-05-18T13:23:57Z</dcterms:created>
  <dcterms:modified xsi:type="dcterms:W3CDTF">2018-05-27T13:02:09Z</dcterms:modified>
</cp:coreProperties>
</file>